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8" r:id="rId6"/>
    <p:sldId id="260" r:id="rId7"/>
    <p:sldId id="261" r:id="rId8"/>
    <p:sldId id="262" r:id="rId9"/>
    <p:sldId id="263" r:id="rId10"/>
    <p:sldId id="264" r:id="rId11"/>
    <p:sldId id="265" r:id="rId12"/>
    <p:sldId id="266" r:id="rId13"/>
    <p:sldId id="267" r:id="rId14"/>
    <p:sldId id="269"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6" autoAdjust="0"/>
    <p:restoredTop sz="94660"/>
  </p:normalViewPr>
  <p:slideViewPr>
    <p:cSldViewPr>
      <p:cViewPr varScale="1">
        <p:scale>
          <a:sx n="65" d="100"/>
          <a:sy n="65" d="100"/>
        </p:scale>
        <p:origin x="-1458" y="-11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284AACC3-24CA-456E-8954-B74D2BA04846}" type="datetimeFigureOut">
              <a:rPr lang="el-GR" smtClean="0"/>
              <a:pPr/>
              <a:t>1/7/2014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C5984D7-A54B-42FD-A2F5-18948DAB8ABB}" type="slidenum">
              <a:rPr lang="el-GR" smtClean="0"/>
              <a:pPr/>
              <a:t>‹#›</a:t>
            </a:fld>
            <a:endParaRPr lang="el-GR"/>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4AACC3-24CA-456E-8954-B74D2BA04846}" type="datetimeFigureOut">
              <a:rPr lang="el-GR" smtClean="0"/>
              <a:pPr/>
              <a:t>1/7/2014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C5984D7-A54B-42FD-A2F5-18948DAB8AB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4AACC3-24CA-456E-8954-B74D2BA04846}" type="datetimeFigureOut">
              <a:rPr lang="el-GR" smtClean="0"/>
              <a:pPr/>
              <a:t>1/7/2014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C5984D7-A54B-42FD-A2F5-18948DAB8AB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284AACC3-24CA-456E-8954-B74D2BA04846}" type="datetimeFigureOut">
              <a:rPr lang="el-GR" smtClean="0"/>
              <a:pPr/>
              <a:t>1/7/2014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C5984D7-A54B-42FD-A2F5-18948DAB8ABB}" type="slidenum">
              <a:rPr lang="el-GR" smtClean="0"/>
              <a:pPr/>
              <a:t>‹#›</a:t>
            </a:fld>
            <a:endParaRPr lang="el-GR"/>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4AACC3-24CA-456E-8954-B74D2BA04846}" type="datetimeFigureOut">
              <a:rPr lang="el-GR" smtClean="0"/>
              <a:pPr/>
              <a:t>1/7/2014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C5984D7-A54B-42FD-A2F5-18948DAB8ABB}"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284AACC3-24CA-456E-8954-B74D2BA04846}" type="datetimeFigureOut">
              <a:rPr lang="el-GR" smtClean="0"/>
              <a:pPr/>
              <a:t>1/7/2014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C5984D7-A54B-42FD-A2F5-18948DAB8AB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284AACC3-24CA-456E-8954-B74D2BA04846}" type="datetimeFigureOut">
              <a:rPr lang="el-GR" smtClean="0"/>
              <a:pPr/>
              <a:t>1/7/2014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2C5984D7-A54B-42FD-A2F5-18948DAB8AB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84AACC3-24CA-456E-8954-B74D2BA04846}" type="datetimeFigureOut">
              <a:rPr lang="el-GR" smtClean="0"/>
              <a:pPr/>
              <a:t>1/7/2014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2C5984D7-A54B-42FD-A2F5-18948DAB8AB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4AACC3-24CA-456E-8954-B74D2BA04846}" type="datetimeFigureOut">
              <a:rPr lang="el-GR" smtClean="0"/>
              <a:pPr/>
              <a:t>1/7/2014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2C5984D7-A54B-42FD-A2F5-18948DAB8AB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4AACC3-24CA-456E-8954-B74D2BA04846}" type="datetimeFigureOut">
              <a:rPr lang="el-GR" smtClean="0"/>
              <a:pPr/>
              <a:t>1/7/2014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C5984D7-A54B-42FD-A2F5-18948DAB8AB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4AACC3-24CA-456E-8954-B74D2BA04846}" type="datetimeFigureOut">
              <a:rPr lang="el-GR" smtClean="0"/>
              <a:pPr/>
              <a:t>1/7/2014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C5984D7-A54B-42FD-A2F5-18948DAB8ABB}"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284AACC3-24CA-456E-8954-B74D2BA04846}" type="datetimeFigureOut">
              <a:rPr lang="el-GR" smtClean="0"/>
              <a:pPr/>
              <a:t>1/7/2014</a:t>
            </a:fld>
            <a:endParaRPr lang="el-GR"/>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l-GR"/>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2C5984D7-A54B-42FD-A2F5-18948DAB8ABB}"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file:///C:\Users\TEMP\Desktop\'The%20Wave'%20Official%20Trailer.mp4"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file:///C:\Users\TEMP\Desktop\DON'T%20EVER%20BLOW%20SMOKE%20IN%20MY%20FACE.mp4"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PROJECT B4</a:t>
            </a:r>
            <a:endParaRPr lang="el-GR" dirty="0"/>
          </a:p>
        </p:txBody>
      </p:sp>
    </p:spTree>
    <p:extLst>
      <p:ext uri="{BB962C8B-B14F-4D97-AF65-F5344CB8AC3E}">
        <p14:creationId xmlns="" xmlns:p14="http://schemas.microsoft.com/office/powerpoint/2010/main" val="1876308842"/>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sz="quarter" idx="13"/>
          </p:nvPr>
        </p:nvSpPr>
        <p:spPr/>
        <p:txBody>
          <a:bodyPr>
            <a:normAutofit/>
          </a:bodyPr>
          <a:lstStyle/>
          <a:p>
            <a:pPr marL="0" indent="0">
              <a:buNone/>
            </a:pPr>
            <a:r>
              <a:rPr lang="el-GR" sz="3200" dirty="0" smtClean="0"/>
              <a:t>Υπάρχουν από τους μαθητές αντίποινα για τις επιβεβλημένες τιμωρίες</a:t>
            </a:r>
            <a:r>
              <a:rPr lang="en-US" sz="3200" dirty="0" smtClean="0"/>
              <a:t>;</a:t>
            </a:r>
            <a:endParaRPr lang="el-GR" sz="3200" dirty="0"/>
          </a:p>
        </p:txBody>
      </p:sp>
    </p:spTree>
    <p:extLst>
      <p:ext uri="{BB962C8B-B14F-4D97-AF65-F5344CB8AC3E}">
        <p14:creationId xmlns="" xmlns:p14="http://schemas.microsoft.com/office/powerpoint/2010/main" val="1672761373"/>
      </p:ext>
    </p:extLst>
  </p:cSld>
  <p:clrMapOvr>
    <a:masterClrMapping/>
  </p:clrMapOvr>
  <mc:AlternateContent xmlns:mc="http://schemas.openxmlformats.org/markup-compatibility/2006">
    <mc:Choice xmlns=""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sz="quarter" idx="13"/>
          </p:nvPr>
        </p:nvSpPr>
        <p:spPr>
          <a:xfrm>
            <a:off x="609600" y="1196752"/>
            <a:ext cx="7924800" cy="4680520"/>
          </a:xfrm>
        </p:spPr>
        <p:txBody>
          <a:bodyPr/>
          <a:lstStyle/>
          <a:p>
            <a:pPr marL="0" indent="0">
              <a:buNone/>
            </a:pPr>
            <a:r>
              <a:rPr lang="el-GR" dirty="0" smtClean="0"/>
              <a:t>  </a:t>
            </a:r>
            <a:r>
              <a:rPr lang="el-GR" sz="2000" dirty="0" smtClean="0"/>
              <a:t>Ο κάθε μαθητής αντιδρούσε διαφορετικά από τους υπόλοιπους σε κάθε είδος επιβεβλημένων τιμωριών.</a:t>
            </a:r>
          </a:p>
          <a:p>
            <a:pPr marL="0" indent="0">
              <a:buNone/>
            </a:pPr>
            <a:r>
              <a:rPr lang="el-GR" sz="2000" dirty="0" smtClean="0"/>
              <a:t>  Κυρίαρχο ρόλο όμως έπαιζε το «ΠΟΙΟΣ» έθετε τις τιμωρίες. Παρ’όλα αυτά οι μαθητές με τα δικά τους κριτήρια αποφάσιζαν εάν η τιμωρία που τους έβαζαν ήταν αντάξια του παραπτώματός τους και έτσι αντιδρούσαν ανάλογα.</a:t>
            </a:r>
          </a:p>
          <a:p>
            <a:pPr marL="0" indent="0">
              <a:buNone/>
            </a:pPr>
            <a:r>
              <a:rPr lang="el-GR" sz="2000" dirty="0"/>
              <a:t> </a:t>
            </a:r>
            <a:r>
              <a:rPr lang="el-GR" sz="2000" dirty="0" smtClean="0"/>
              <a:t> Έπειτα, οι μαθητές διακρίνονται σε ομάδες. Μερικοί αποδέχονταιτις τις τιμωρίες παθητικά και δεν αντιδρούν επειδή φοβούνται. Οι υπόλοιποι μαθητές αντιδρούν με προσβολές, κακοχαρακτηρισμούς, ακόμα και χλευάζοντας τους καθηγητές και τον διευθυντή τους.</a:t>
            </a:r>
          </a:p>
          <a:p>
            <a:pPr marL="0" indent="0">
              <a:buNone/>
            </a:pPr>
            <a:r>
              <a:rPr lang="el-GR" sz="2000" dirty="0"/>
              <a:t> </a:t>
            </a:r>
            <a:r>
              <a:rPr lang="el-GR" sz="2000" dirty="0" smtClean="0"/>
              <a:t> Λίγοι είναι οι μαθητές που απορρίπτουν τις τιμωρίες ή απομακρύνονται από την τάξη. Τέλος ένα μέρος των μαθητών τυχαίνει να «συμμορφώνονται» στις ποινές αν και μόνο αν ο καθηγητής που τους τιμωρεί τους είναι συμπαθής και φέρεται δίκαια προς αυτούς. </a:t>
            </a:r>
            <a:endParaRPr lang="el-GR" sz="2000" dirty="0"/>
          </a:p>
        </p:txBody>
      </p:sp>
    </p:spTree>
    <p:extLst>
      <p:ext uri="{BB962C8B-B14F-4D97-AF65-F5344CB8AC3E}">
        <p14:creationId xmlns="" xmlns:p14="http://schemas.microsoft.com/office/powerpoint/2010/main" val="4181194137"/>
      </p:ext>
    </p:extLst>
  </p:cSld>
  <p:clrMapOvr>
    <a:masterClrMapping/>
  </p:clrMapOvr>
  <mc:AlternateContent xmlns:mc="http://schemas.openxmlformats.org/markup-compatibility/2006">
    <mc:Choice xmlns=""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sz="quarter" idx="13"/>
          </p:nvPr>
        </p:nvSpPr>
        <p:spPr/>
        <p:txBody>
          <a:bodyPr>
            <a:normAutofit/>
          </a:bodyPr>
          <a:lstStyle/>
          <a:p>
            <a:pPr marL="0" indent="0">
              <a:buNone/>
            </a:pPr>
            <a:r>
              <a:rPr lang="el-GR" sz="3200" dirty="0" smtClean="0"/>
              <a:t>Ποιο αποτέλεσμα έχει η επιβολή τιμωρίας στη σχέση καθηγητή-μαθητή</a:t>
            </a:r>
            <a:r>
              <a:rPr lang="en-US" sz="3200" dirty="0" smtClean="0"/>
              <a:t>;</a:t>
            </a:r>
            <a:endParaRPr lang="el-GR" sz="3200" dirty="0"/>
          </a:p>
        </p:txBody>
      </p:sp>
    </p:spTree>
    <p:extLst>
      <p:ext uri="{BB962C8B-B14F-4D97-AF65-F5344CB8AC3E}">
        <p14:creationId xmlns="" xmlns:p14="http://schemas.microsoft.com/office/powerpoint/2010/main" val="839201175"/>
      </p:ext>
    </p:extLst>
  </p:cSld>
  <p:clrMapOvr>
    <a:masterClrMapping/>
  </p:clrMapOvr>
  <mc:AlternateContent xmlns:mc="http://schemas.openxmlformats.org/markup-compatibility/2006">
    <mc:Choice xmlns=""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sz="quarter" idx="13"/>
          </p:nvPr>
        </p:nvSpPr>
        <p:spPr>
          <a:xfrm>
            <a:off x="609600" y="1556792"/>
            <a:ext cx="7924800" cy="4158208"/>
          </a:xfrm>
        </p:spPr>
        <p:txBody>
          <a:bodyPr/>
          <a:lstStyle/>
          <a:p>
            <a:pPr marL="0" indent="0">
              <a:buNone/>
            </a:pPr>
            <a:r>
              <a:rPr lang="el-GR" dirty="0"/>
              <a:t> </a:t>
            </a:r>
            <a:r>
              <a:rPr lang="el-GR" dirty="0" smtClean="0"/>
              <a:t> </a:t>
            </a:r>
            <a:r>
              <a:rPr lang="el-GR" sz="2000" dirty="0"/>
              <a:t>Ο τρόπος συμπεριφοράς των μαθητών, ως προς τους καθηγητές τους, ποικίλει ανάλογα με τις τιμωρίες που τους επιβάλλονται, καθώς και τον τρόπο. Από ορισμένους καθηγητές, δεν έχουν πρόβλημα να δεχτούν τις τιμωρίες, γιατί ξέρουν ότι δεν αποσκοπούν στο να τους περιορίσουν σαν άτομα, αλλά στο να πειθαρχηθούν σωστά. Συνήθως, οι μαθητές φτάνουν σε σημείο να απεχθάνονται τους καθηγητές και τους προκαλείται πολύ έντονα το συναίσθημα της έλλειψης σεβασμού. Πολύ συχνά επίσης, χάνεται και η εμπιστοσύνη που δείχνουν οι μαθητές στους καθηγητές τους και σε ορισμένες περιπτώσεις, κάποιοι μαθητές, οδηγήθηκαν έως και στον θάνατο από την αδιαφορία των καθηγητών τους.</a:t>
            </a:r>
          </a:p>
          <a:p>
            <a:pPr marL="0" indent="0">
              <a:buNone/>
            </a:pPr>
            <a:endParaRPr lang="el-GR" dirty="0"/>
          </a:p>
        </p:txBody>
      </p:sp>
    </p:spTree>
    <p:extLst>
      <p:ext uri="{BB962C8B-B14F-4D97-AF65-F5344CB8AC3E}">
        <p14:creationId xmlns="" xmlns:p14="http://schemas.microsoft.com/office/powerpoint/2010/main" val="1691406263"/>
      </p:ext>
    </p:extLst>
  </p:cSld>
  <p:clrMapOvr>
    <a:masterClrMapping/>
  </p:clrMapOvr>
  <mc:AlternateContent xmlns:mc="http://schemas.openxmlformats.org/markup-compatibility/2006">
    <mc:Choice xmlns=""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he Wave' Official Trailer.mp4">
            <a:hlinkClick r:id="" action="ppaction://media"/>
          </p:cNvPr>
          <p:cNvPicPr>
            <a:picLocks noGrp="1" noRot="1" noChangeAspect="1"/>
          </p:cNvPicPr>
          <p:nvPr>
            <p:ph sz="quarter" idx="13"/>
            <a:videoFile r:link="rId1"/>
          </p:nvPr>
        </p:nvPicPr>
        <p:blipFill>
          <a:blip r:embed="rId3" cstate="print"/>
          <a:stretch>
            <a:fillRect/>
          </a:stretch>
        </p:blipFill>
        <p:spPr>
          <a:xfrm>
            <a:off x="0" y="0"/>
            <a:ext cx="9144000" cy="685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2146250"/>
          </a:xfrm>
        </p:spPr>
        <p:txBody>
          <a:bodyPr/>
          <a:lstStyle/>
          <a:p>
            <a:r>
              <a:rPr lang="el-GR" dirty="0" smtClean="0"/>
              <a:t>Θεμα</a:t>
            </a:r>
            <a:r>
              <a:rPr lang="en-US" dirty="0" smtClean="0"/>
              <a:t>: </a:t>
            </a:r>
            <a:r>
              <a:rPr lang="el-GR" dirty="0" smtClean="0"/>
              <a:t>ταινιεσ και εκπαιδευση</a:t>
            </a:r>
            <a:br>
              <a:rPr lang="el-GR" dirty="0" smtClean="0"/>
            </a:br>
            <a:r>
              <a:rPr lang="el-GR" dirty="0" smtClean="0"/>
              <a:t>ΟΜΑΔΑ</a:t>
            </a:r>
            <a:r>
              <a:rPr lang="en-US" dirty="0" smtClean="0"/>
              <a:t>: </a:t>
            </a:r>
            <a:r>
              <a:rPr lang="el-GR" dirty="0" smtClean="0"/>
              <a:t>ΣΧΟΛΙΚΕΣ ΠΟΙΝΕΣ ΚΑΙ ΤΙΜΩΡΙΕΣ</a:t>
            </a:r>
            <a:endParaRPr lang="el-GR" dirty="0"/>
          </a:p>
        </p:txBody>
      </p:sp>
      <p:sp>
        <p:nvSpPr>
          <p:cNvPr id="3" name="Content Placeholder 2"/>
          <p:cNvSpPr>
            <a:spLocks noGrp="1"/>
          </p:cNvSpPr>
          <p:nvPr>
            <p:ph sz="quarter" idx="13"/>
          </p:nvPr>
        </p:nvSpPr>
        <p:spPr/>
        <p:txBody>
          <a:bodyPr/>
          <a:lstStyle/>
          <a:p>
            <a:pPr marL="0" indent="0">
              <a:buNone/>
            </a:pPr>
            <a:endParaRPr lang="el-GR" dirty="0"/>
          </a:p>
        </p:txBody>
      </p:sp>
    </p:spTree>
    <p:extLst>
      <p:ext uri="{BB962C8B-B14F-4D97-AF65-F5344CB8AC3E}">
        <p14:creationId xmlns="" xmlns:p14="http://schemas.microsoft.com/office/powerpoint/2010/main" val="2321464427"/>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sz="quarter" idx="13"/>
          </p:nvPr>
        </p:nvSpPr>
        <p:spPr/>
        <p:txBody>
          <a:bodyPr>
            <a:normAutofit/>
          </a:bodyPr>
          <a:lstStyle/>
          <a:p>
            <a:pPr marL="0" indent="0">
              <a:buNone/>
            </a:pPr>
            <a:r>
              <a:rPr lang="el-GR" sz="3200" dirty="0" smtClean="0"/>
              <a:t>Ποια είδη ποινών/τιμωριών προβάλλονται στην ταινία και ποια η διάρκειά τους</a:t>
            </a:r>
            <a:r>
              <a:rPr lang="en-US" sz="3200" dirty="0" smtClean="0"/>
              <a:t>;</a:t>
            </a:r>
            <a:endParaRPr lang="el-GR" sz="3200" dirty="0"/>
          </a:p>
        </p:txBody>
      </p:sp>
    </p:spTree>
    <p:extLst>
      <p:ext uri="{BB962C8B-B14F-4D97-AF65-F5344CB8AC3E}">
        <p14:creationId xmlns="" xmlns:p14="http://schemas.microsoft.com/office/powerpoint/2010/main" val="973243522"/>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sz="quarter" idx="13"/>
          </p:nvPr>
        </p:nvSpPr>
        <p:spPr>
          <a:xfrm>
            <a:off x="609600" y="260648"/>
            <a:ext cx="7924800" cy="4896544"/>
          </a:xfrm>
        </p:spPr>
        <p:txBody>
          <a:bodyPr>
            <a:noAutofit/>
          </a:bodyPr>
          <a:lstStyle/>
          <a:p>
            <a:pPr marL="0" indent="0">
              <a:buNone/>
            </a:pPr>
            <a:r>
              <a:rPr lang="el-GR" sz="2000" dirty="0"/>
              <a:t>Οι τιμωρίες που προβλήθηκαν κατά τη διάρκεια των 5 ταινιών που παρακολουθήσαμε είναι κοινές στις περισσότερες περιπτώσεις και παρουσιάζουν κάποιες επιμέρους διαφορές όταν αναφέρονται σε διαφορετικές χρονικές περιόδους. Συγκεκριμένα τα είδη των ποινών </a:t>
            </a:r>
            <a:r>
              <a:rPr lang="el-GR" sz="2000" dirty="0" smtClean="0"/>
              <a:t>ήταν</a:t>
            </a:r>
            <a:r>
              <a:rPr lang="en-US" sz="2000" dirty="0" smtClean="0"/>
              <a:t>:</a:t>
            </a:r>
            <a:endParaRPr lang="el-GR" sz="2000" dirty="0"/>
          </a:p>
          <a:p>
            <a:pPr lvl="0"/>
            <a:r>
              <a:rPr lang="el-GR" sz="2000" dirty="0"/>
              <a:t>Ξυλοδαρμός είτε με χρήση βέργας είτε άλλου εξίσου επίπονου υλικού</a:t>
            </a:r>
          </a:p>
          <a:p>
            <a:pPr lvl="0"/>
            <a:r>
              <a:rPr lang="el-GR" sz="2000" dirty="0"/>
              <a:t>Η  γραφή ονόματος μαθητών που έκαναν κάποιο παράπτωμα στον πίνακα για παραδειγματισμό</a:t>
            </a:r>
          </a:p>
          <a:p>
            <a:pPr lvl="0"/>
            <a:r>
              <a:rPr lang="el-GR" sz="2000" dirty="0"/>
              <a:t>Η τάση καθηγητών να αγνοούν μαθήτες που υπερέβησαν κάποιο κανονισμό </a:t>
            </a:r>
          </a:p>
          <a:p>
            <a:pPr lvl="0"/>
            <a:r>
              <a:rPr lang="el-GR" sz="2000" dirty="0"/>
              <a:t>Ο εξαναγκασμός σε χειρονακτικές εργασιές όπως ο καθαρισμός ολόκληρων δωματίων μόνο με ένα σφουγγάρι</a:t>
            </a:r>
          </a:p>
          <a:p>
            <a:pPr lvl="0"/>
            <a:r>
              <a:rPr lang="el-GR" sz="2000" dirty="0"/>
              <a:t>Η απομόνωση που έπρεπε πολλά παιδιά να υποστούν για δυο βδομάδες</a:t>
            </a:r>
          </a:p>
          <a:p>
            <a:pPr lvl="0"/>
            <a:r>
              <a:rPr lang="el-GR" sz="2000" dirty="0"/>
              <a:t>Η αποβολή</a:t>
            </a:r>
          </a:p>
          <a:p>
            <a:pPr marL="0" indent="0">
              <a:buNone/>
            </a:pPr>
            <a:r>
              <a:rPr lang="el-GR" sz="2000" dirty="0"/>
              <a:t>Όλες οι τιμωρίες που αναφέρθηκαν παραπάνω  διακρίνονται </a:t>
            </a:r>
            <a:r>
              <a:rPr lang="el-GR" sz="2000" dirty="0" smtClean="0"/>
              <a:t>σε </a:t>
            </a:r>
            <a:r>
              <a:rPr lang="el-GR" sz="2000" dirty="0"/>
              <a:t>μικρής διάρκειας, όπως ο ξυλοδαρμός αλλά και σε μεγάλης διάρκειας όπως η αποβολή. Το σημαντικό όμως είναι ότι η άσκηση σωματικής αλλά και ψυχικής βίας τις περισσότερες φορές ξεπερνούσε τις αντοχές των μαθητών, τους δημιουργούσε φόβο προς τους καθηγητές τους και δεν μπορούσαν έτσι να επιτευχθούν σχέσεις εμπιστοσύνης.</a:t>
            </a:r>
          </a:p>
          <a:p>
            <a:pPr marL="0" indent="0">
              <a:buNone/>
            </a:pPr>
            <a:endParaRPr lang="el-GR" sz="2000" dirty="0"/>
          </a:p>
        </p:txBody>
      </p:sp>
    </p:spTree>
    <p:extLst>
      <p:ext uri="{BB962C8B-B14F-4D97-AF65-F5344CB8AC3E}">
        <p14:creationId xmlns="" xmlns:p14="http://schemas.microsoft.com/office/powerpoint/2010/main" val="908860657"/>
      </p:ext>
    </p:extLst>
  </p:cSld>
  <p:clrMapOvr>
    <a:masterClrMapping/>
  </p:clrMapOvr>
  <mc:AlternateContent xmlns:mc="http://schemas.openxmlformats.org/markup-compatibility/2006">
    <mc:Choice xmlns=""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DON'T EVER BLOW SMOKE IN MY FACE.mp4">
            <a:hlinkClick r:id="" action="ppaction://media"/>
          </p:cNvPr>
          <p:cNvPicPr>
            <a:picLocks noGrp="1" noRot="1" noChangeAspect="1"/>
          </p:cNvPicPr>
          <p:nvPr>
            <p:ph sz="quarter" idx="13"/>
            <a:videoFile r:link="rId1"/>
          </p:nvPr>
        </p:nvPicPr>
        <p:blipFill>
          <a:blip r:embed="rId3" cstate="print"/>
          <a:stretch>
            <a:fillRect/>
          </a:stretch>
        </p:blipFill>
        <p:spPr>
          <a:xfrm>
            <a:off x="0" y="0"/>
            <a:ext cx="9144000" cy="685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sz="quarter" idx="13"/>
          </p:nvPr>
        </p:nvSpPr>
        <p:spPr/>
        <p:txBody>
          <a:bodyPr>
            <a:normAutofit/>
          </a:bodyPr>
          <a:lstStyle/>
          <a:p>
            <a:pPr marL="0" indent="0">
              <a:buNone/>
            </a:pPr>
            <a:r>
              <a:rPr lang="el-GR" sz="3200" dirty="0" smtClean="0"/>
              <a:t>Είναι αποτελεσματική η ποινή και πώς αντιδρούν σ’αυτή οι μαθητές</a:t>
            </a:r>
            <a:r>
              <a:rPr lang="en-US" sz="3200" dirty="0" smtClean="0"/>
              <a:t>;</a:t>
            </a:r>
            <a:endParaRPr lang="el-GR" sz="3200" dirty="0"/>
          </a:p>
        </p:txBody>
      </p:sp>
    </p:spTree>
    <p:extLst>
      <p:ext uri="{BB962C8B-B14F-4D97-AF65-F5344CB8AC3E}">
        <p14:creationId xmlns="" xmlns:p14="http://schemas.microsoft.com/office/powerpoint/2010/main" val="384679366"/>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sz="quarter" idx="13"/>
          </p:nvPr>
        </p:nvSpPr>
        <p:spPr/>
        <p:txBody>
          <a:bodyPr>
            <a:normAutofit/>
          </a:bodyPr>
          <a:lstStyle/>
          <a:p>
            <a:pPr marL="0" indent="0">
              <a:buNone/>
            </a:pPr>
            <a:r>
              <a:rPr lang="el-GR" dirty="0" smtClean="0"/>
              <a:t>   </a:t>
            </a:r>
          </a:p>
          <a:p>
            <a:pPr marL="0" indent="0">
              <a:buNone/>
            </a:pPr>
            <a:r>
              <a:rPr lang="el-GR" sz="1800" dirty="0" smtClean="0"/>
              <a:t>  </a:t>
            </a:r>
          </a:p>
          <a:p>
            <a:pPr marL="0" indent="0">
              <a:buNone/>
            </a:pPr>
            <a:r>
              <a:rPr lang="el-GR" sz="2000" dirty="0"/>
              <a:t> </a:t>
            </a:r>
            <a:r>
              <a:rPr lang="el-GR" sz="2000" dirty="0" smtClean="0"/>
              <a:t> Κυρίως</a:t>
            </a:r>
            <a:r>
              <a:rPr lang="el-GR" sz="2000" dirty="0"/>
              <a:t>, βλέπουμε ότι οι μαθητές, δεν έχουν καμία αντίδραση στις τιμωρίες που τους επιβάλλονται. Έχουν μάθει να τις δέχονται παθητικά, ως ένα κομμάτι της καθημερινότητάς τους. Ανάμεσα στους μαθητές όμως, υπάρχουν και κάποιοι που δεν διστάζουν είτε να αντισταθούν στις τιμωρίες, είτε να κοροϊδέψουν και να χλευάσουν τον θεσμό τους, κάποιες φορές με χιουμοριστικό τρόπο και κάποιες άλλες, με την επιδεικτική αδιαφορία τους.</a:t>
            </a:r>
            <a:br>
              <a:rPr lang="el-GR" sz="2000" dirty="0"/>
            </a:br>
            <a:endParaRPr lang="el-GR" sz="2000" dirty="0"/>
          </a:p>
        </p:txBody>
      </p:sp>
    </p:spTree>
    <p:extLst>
      <p:ext uri="{BB962C8B-B14F-4D97-AF65-F5344CB8AC3E}">
        <p14:creationId xmlns="" xmlns:p14="http://schemas.microsoft.com/office/powerpoint/2010/main" val="1188112010"/>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marL="0" indent="0">
              <a:buNone/>
            </a:pPr>
            <a:r>
              <a:rPr lang="el-GR" sz="3200" dirty="0" smtClean="0"/>
              <a:t>Ποια είναι η σχέση ποινής και παραπτώματος</a:t>
            </a:r>
            <a:r>
              <a:rPr lang="en-US" sz="3200" dirty="0" smtClean="0"/>
              <a:t>; </a:t>
            </a:r>
            <a:r>
              <a:rPr lang="el-GR" sz="3200" dirty="0" smtClean="0"/>
              <a:t>Είναι δίκαιη ή όχι η ποινή</a:t>
            </a:r>
            <a:r>
              <a:rPr lang="en-US" sz="3200" dirty="0" smtClean="0"/>
              <a:t>;</a:t>
            </a:r>
            <a:endParaRPr lang="el-GR" sz="3200" dirty="0"/>
          </a:p>
        </p:txBody>
      </p:sp>
    </p:spTree>
    <p:extLst>
      <p:ext uri="{BB962C8B-B14F-4D97-AF65-F5344CB8AC3E}">
        <p14:creationId xmlns="" xmlns:p14="http://schemas.microsoft.com/office/powerpoint/2010/main" val="1361865013"/>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1268760"/>
            <a:ext cx="7924800" cy="4680520"/>
          </a:xfrm>
        </p:spPr>
        <p:txBody>
          <a:bodyPr>
            <a:normAutofit/>
          </a:bodyPr>
          <a:lstStyle/>
          <a:p>
            <a:pPr marL="0" indent="0">
              <a:buNone/>
            </a:pPr>
            <a:r>
              <a:rPr lang="el-GR" sz="2000" dirty="0"/>
              <a:t> </a:t>
            </a:r>
            <a:r>
              <a:rPr lang="el-GR" sz="2000" dirty="0" smtClean="0"/>
              <a:t> </a:t>
            </a:r>
            <a:r>
              <a:rPr lang="en-US" sz="2000" dirty="0" smtClean="0"/>
              <a:t>K</a:t>
            </a:r>
            <a:r>
              <a:rPr lang="el-GR" sz="2000" dirty="0" smtClean="0"/>
              <a:t>ατά τη διάρκεια των 5 ταινιών είδαμε τους μαθητές και τις μαθήτριες να υποπίπτουν σε πολλά παραπτώματα. Τα παραπτώματα αυτά δεν έμειναν ατιμώρητα είτε από τους καθηγητές/-τριες είτε από τους διευθυντές. Υπήρξαν δίκαιες ποινές σε μαθητές που ήθελαν να βλάψουν άλλους συμμαθητές τους ή ακόμα και τους ίδιους τους δασκάλους τους. Όμως, υπήρξαν και κάποιες περιπτώσεις που οι ποινές που επιβάλλονταν στους μαθητές/-τριες ήταν άδικες. Οι ίδιοι ήταν θύματα απάτης από άλλους συμμαθητές τους που δεν ήθελαν κάτι άλλο παρά μόνο να τους κάνουν κακό. Αυτό είχε ως αποτέλεσμα στο να τιμωρηθούν αθώα άτομα που δεν φταίγανε σε τίποτα και να μένουν ατιμώρητα τα υπαίτια άτομα. Τέτοιες αποφάσεις ήταν ικανές να φέρουν άσχημες εξελίξεις όπως τον διαπληκτισμό ανάμεσα σε μαθητές και στην χειρότερη των περιπτώσεων να οδηγήσει σε αυτοκτονία ενός μαθητή εξαιτίας της κακής ψυχολογικής του κατάστασης από τη συμπεριφορά των καθηγητών του προς το πρόσωπό του.</a:t>
            </a:r>
            <a:endParaRPr lang="el-GR" sz="2000" dirty="0"/>
          </a:p>
        </p:txBody>
      </p:sp>
    </p:spTree>
    <p:extLst>
      <p:ext uri="{BB962C8B-B14F-4D97-AF65-F5344CB8AC3E}">
        <p14:creationId xmlns="" xmlns:p14="http://schemas.microsoft.com/office/powerpoint/2010/main" val="3422263719"/>
      </p:ext>
    </p:extLst>
  </p:cSld>
  <p:clrMapOvr>
    <a:masterClrMapping/>
  </p:clrMapOvr>
  <p:transition spd="slow">
    <p:cover/>
  </p:transition>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205</TotalTime>
  <Words>709</Words>
  <Application>Microsoft Office PowerPoint</Application>
  <PresentationFormat>Προβολή στην οθόνη (4:3)</PresentationFormat>
  <Paragraphs>24</Paragraphs>
  <Slides>14</Slides>
  <Notes>0</Notes>
  <HiddenSlides>0</HiddenSlides>
  <MMClips>2</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Horizon</vt:lpstr>
      <vt:lpstr>PROJECT B4</vt:lpstr>
      <vt:lpstr>Θεμα: ταινιεσ και εκπαιδευση ΟΜΑΔΑ: ΣΧΟΛΙΚΕΣ ΠΟΙΝΕΣ ΚΑΙ ΤΙΜΩΡΙΕΣ</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B4</dc:title>
  <dc:creator>Κωνσταντίνος</dc:creator>
  <cp:lastModifiedBy>Teacher</cp:lastModifiedBy>
  <cp:revision>18</cp:revision>
  <dcterms:created xsi:type="dcterms:W3CDTF">2014-04-16T09:16:07Z</dcterms:created>
  <dcterms:modified xsi:type="dcterms:W3CDTF">2014-07-01T09:58:35Z</dcterms:modified>
</cp:coreProperties>
</file>